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gile Li" charset="1" panose="00000500000000000000"/>
      <p:regular r:id="rId21"/>
    </p:embeddedFont>
    <p:embeddedFont>
      <p:font typeface="Borel" charset="1" panose="00000000000000000000"/>
      <p:regular r:id="rId22"/>
    </p:embeddedFont>
    <p:embeddedFont>
      <p:font typeface="Poppins Bold" charset="1" panose="00000800000000000000"/>
      <p:regular r:id="rId23"/>
    </p:embeddedFont>
    <p:embeddedFont>
      <p:font typeface="Poppins" charset="1" panose="00000500000000000000"/>
      <p:regular r:id="rId24"/>
    </p:embeddedFont>
    <p:embeddedFont>
      <p:font typeface="Canva Sans Bold" charset="1" panose="020B0803030501040103"/>
      <p:regular r:id="rId25"/>
    </p:embeddedFont>
    <p:embeddedFont>
      <p:font typeface="Canva Sans" charset="1" panose="020B0503030501040103"/>
      <p:regular r:id="rId26"/>
    </p:embeddedFont>
    <p:embeddedFont>
      <p:font typeface="Suez On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RZAkZIEQ.mp4" Type="http://schemas.openxmlformats.org/officeDocument/2006/relationships/video"/><Relationship Id="rId4" Target="../media/VAGRZAkZIEQ.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8981DF"/>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5560523" y="8528437"/>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8981DF"/>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907507" y="1721244"/>
            <a:ext cx="14590415" cy="5710888"/>
            <a:chOff x="0" y="0"/>
            <a:chExt cx="3842743" cy="1504102"/>
          </a:xfrm>
        </p:grpSpPr>
        <p:sp>
          <p:nvSpPr>
            <p:cNvPr name="Freeform 9" id="9"/>
            <p:cNvSpPr/>
            <p:nvPr/>
          </p:nvSpPr>
          <p:spPr>
            <a:xfrm flipH="false" flipV="false" rot="0">
              <a:off x="0" y="0"/>
              <a:ext cx="3842743" cy="1504102"/>
            </a:xfrm>
            <a:custGeom>
              <a:avLst/>
              <a:gdLst/>
              <a:ahLst/>
              <a:cxnLst/>
              <a:rect r="r" b="b" t="t" l="l"/>
              <a:pathLst>
                <a:path h="1504102" w="3842743">
                  <a:moveTo>
                    <a:pt x="26000" y="0"/>
                  </a:moveTo>
                  <a:lnTo>
                    <a:pt x="3816743" y="0"/>
                  </a:lnTo>
                  <a:cubicBezTo>
                    <a:pt x="3823638" y="0"/>
                    <a:pt x="3830252" y="2739"/>
                    <a:pt x="3835128" y="7615"/>
                  </a:cubicBezTo>
                  <a:cubicBezTo>
                    <a:pt x="3840004" y="12491"/>
                    <a:pt x="3842743" y="19105"/>
                    <a:pt x="3842743" y="26000"/>
                  </a:cubicBezTo>
                  <a:lnTo>
                    <a:pt x="3842743" y="1478102"/>
                  </a:lnTo>
                  <a:cubicBezTo>
                    <a:pt x="3842743" y="1484998"/>
                    <a:pt x="3840004" y="1491611"/>
                    <a:pt x="3835128" y="1496487"/>
                  </a:cubicBezTo>
                  <a:cubicBezTo>
                    <a:pt x="3830252" y="1501363"/>
                    <a:pt x="3823638" y="1504102"/>
                    <a:pt x="3816743" y="1504102"/>
                  </a:cubicBezTo>
                  <a:lnTo>
                    <a:pt x="26000" y="1504102"/>
                  </a:lnTo>
                  <a:cubicBezTo>
                    <a:pt x="11641" y="1504102"/>
                    <a:pt x="0" y="1492462"/>
                    <a:pt x="0" y="1478102"/>
                  </a:cubicBezTo>
                  <a:lnTo>
                    <a:pt x="0" y="26000"/>
                  </a:lnTo>
                  <a:cubicBezTo>
                    <a:pt x="0" y="19105"/>
                    <a:pt x="2739" y="12491"/>
                    <a:pt x="7615" y="7615"/>
                  </a:cubicBezTo>
                  <a:cubicBezTo>
                    <a:pt x="12491" y="2739"/>
                    <a:pt x="19105" y="0"/>
                    <a:pt x="26000" y="0"/>
                  </a:cubicBezTo>
                  <a:close/>
                </a:path>
              </a:pathLst>
            </a:custGeom>
            <a:solidFill>
              <a:srgbClr val="FFFFFF"/>
            </a:solidFill>
          </p:spPr>
        </p:sp>
        <p:sp>
          <p:nvSpPr>
            <p:cNvPr name="TextBox 10" id="10"/>
            <p:cNvSpPr txBox="true"/>
            <p:nvPr/>
          </p:nvSpPr>
          <p:spPr>
            <a:xfrm>
              <a:off x="0" y="-38100"/>
              <a:ext cx="3842743" cy="154220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916711" y="7009903"/>
            <a:ext cx="9828634" cy="1167429"/>
            <a:chOff x="0" y="0"/>
            <a:chExt cx="2588611" cy="307471"/>
          </a:xfrm>
        </p:grpSpPr>
        <p:sp>
          <p:nvSpPr>
            <p:cNvPr name="Freeform 12" id="12"/>
            <p:cNvSpPr/>
            <p:nvPr/>
          </p:nvSpPr>
          <p:spPr>
            <a:xfrm flipH="false" flipV="false" rot="0">
              <a:off x="0" y="0"/>
              <a:ext cx="2588611" cy="307471"/>
            </a:xfrm>
            <a:custGeom>
              <a:avLst/>
              <a:gdLst/>
              <a:ahLst/>
              <a:cxnLst/>
              <a:rect r="r" b="b" t="t" l="l"/>
              <a:pathLst>
                <a:path h="307471" w="2588611">
                  <a:moveTo>
                    <a:pt x="78769" y="0"/>
                  </a:moveTo>
                  <a:lnTo>
                    <a:pt x="2509842" y="0"/>
                  </a:lnTo>
                  <a:cubicBezTo>
                    <a:pt x="2530733" y="0"/>
                    <a:pt x="2550768" y="8299"/>
                    <a:pt x="2565540" y="23071"/>
                  </a:cubicBezTo>
                  <a:cubicBezTo>
                    <a:pt x="2580312" y="37843"/>
                    <a:pt x="2588611" y="57878"/>
                    <a:pt x="2588611" y="78769"/>
                  </a:cubicBezTo>
                  <a:lnTo>
                    <a:pt x="2588611" y="228702"/>
                  </a:lnTo>
                  <a:cubicBezTo>
                    <a:pt x="2588611" y="249593"/>
                    <a:pt x="2580312" y="269628"/>
                    <a:pt x="2565540" y="284400"/>
                  </a:cubicBezTo>
                  <a:cubicBezTo>
                    <a:pt x="2550768" y="299172"/>
                    <a:pt x="2530733" y="307471"/>
                    <a:pt x="2509842" y="307471"/>
                  </a:cubicBezTo>
                  <a:lnTo>
                    <a:pt x="78769" y="307471"/>
                  </a:lnTo>
                  <a:cubicBezTo>
                    <a:pt x="57878" y="307471"/>
                    <a:pt x="37843" y="299172"/>
                    <a:pt x="23071" y="284400"/>
                  </a:cubicBezTo>
                  <a:cubicBezTo>
                    <a:pt x="8299" y="269628"/>
                    <a:pt x="0" y="249593"/>
                    <a:pt x="0" y="228702"/>
                  </a:cubicBezTo>
                  <a:lnTo>
                    <a:pt x="0" y="78769"/>
                  </a:lnTo>
                  <a:cubicBezTo>
                    <a:pt x="0" y="57878"/>
                    <a:pt x="8299" y="37843"/>
                    <a:pt x="23071" y="23071"/>
                  </a:cubicBezTo>
                  <a:cubicBezTo>
                    <a:pt x="37843" y="8299"/>
                    <a:pt x="57878" y="0"/>
                    <a:pt x="78769" y="0"/>
                  </a:cubicBezTo>
                  <a:close/>
                </a:path>
              </a:pathLst>
            </a:custGeom>
            <a:solidFill>
              <a:srgbClr val="CAC8E0"/>
            </a:solidFill>
          </p:spPr>
        </p:sp>
        <p:sp>
          <p:nvSpPr>
            <p:cNvPr name="TextBox 13" id="13"/>
            <p:cNvSpPr txBox="true"/>
            <p:nvPr/>
          </p:nvSpPr>
          <p:spPr>
            <a:xfrm>
              <a:off x="0" y="-38100"/>
              <a:ext cx="2588611" cy="345571"/>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519040" y="1028700"/>
            <a:ext cx="5069887" cy="1003164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510" t="0" r="-5510"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4" id="24"/>
          <p:cNvSpPr/>
          <p:nvPr/>
        </p:nvSpPr>
        <p:spPr>
          <a:xfrm flipH="false" flipV="false" rot="0">
            <a:off x="11869794" y="89641"/>
            <a:ext cx="6030760" cy="1536353"/>
          </a:xfrm>
          <a:custGeom>
            <a:avLst/>
            <a:gdLst/>
            <a:ahLst/>
            <a:cxnLst/>
            <a:rect r="r" b="b" t="t" l="l"/>
            <a:pathLst>
              <a:path h="1536353" w="6030760">
                <a:moveTo>
                  <a:pt x="0" y="0"/>
                </a:moveTo>
                <a:lnTo>
                  <a:pt x="6030760" y="0"/>
                </a:lnTo>
                <a:lnTo>
                  <a:pt x="6030760" y="1536353"/>
                </a:lnTo>
                <a:lnTo>
                  <a:pt x="0" y="1536353"/>
                </a:lnTo>
                <a:lnTo>
                  <a:pt x="0" y="0"/>
                </a:lnTo>
                <a:close/>
              </a:path>
            </a:pathLst>
          </a:custGeom>
          <a:blipFill>
            <a:blip r:embed="rId3"/>
            <a:stretch>
              <a:fillRect l="0" t="0" r="0" b="0"/>
            </a:stretch>
          </a:blipFill>
        </p:spPr>
      </p:sp>
      <p:sp>
        <p:nvSpPr>
          <p:cNvPr name="TextBox 25" id="25"/>
          <p:cNvSpPr txBox="true"/>
          <p:nvPr/>
        </p:nvSpPr>
        <p:spPr>
          <a:xfrm rot="0">
            <a:off x="5253244" y="7071798"/>
            <a:ext cx="9155569" cy="1228725"/>
          </a:xfrm>
          <a:prstGeom prst="rect">
            <a:avLst/>
          </a:prstGeom>
        </p:spPr>
        <p:txBody>
          <a:bodyPr anchor="t" rtlCol="false" tIns="0" lIns="0" bIns="0" rIns="0">
            <a:spAutoFit/>
          </a:bodyPr>
          <a:lstStyle/>
          <a:p>
            <a:pPr algn="ctr">
              <a:lnSpc>
                <a:spcPts val="4725"/>
              </a:lnSpc>
              <a:spcBef>
                <a:spcPct val="0"/>
              </a:spcBef>
            </a:pPr>
            <a:r>
              <a:rPr lang="en-US" sz="3375" spc="222">
                <a:solidFill>
                  <a:srgbClr val="2B2A2A"/>
                </a:solidFill>
                <a:latin typeface="Agile Li"/>
                <a:ea typeface="Agile Li"/>
                <a:cs typeface="Agile Li"/>
                <a:sym typeface="Agile Li"/>
              </a:rPr>
              <a:t>“UNITED AS A COMMUNITY, STRONGER AS A FAMILY...”</a:t>
            </a:r>
          </a:p>
        </p:txBody>
      </p:sp>
      <p:sp>
        <p:nvSpPr>
          <p:cNvPr name="TextBox 26" id="26"/>
          <p:cNvSpPr txBox="true"/>
          <p:nvPr/>
        </p:nvSpPr>
        <p:spPr>
          <a:xfrm rot="0">
            <a:off x="4916711" y="2490343"/>
            <a:ext cx="16026106" cy="1253490"/>
          </a:xfrm>
          <a:prstGeom prst="rect">
            <a:avLst/>
          </a:prstGeom>
        </p:spPr>
        <p:txBody>
          <a:bodyPr anchor="t" rtlCol="false" tIns="0" lIns="0" bIns="0" rIns="0">
            <a:spAutoFit/>
          </a:bodyPr>
          <a:lstStyle/>
          <a:p>
            <a:pPr algn="l">
              <a:lnSpc>
                <a:spcPts val="9630"/>
              </a:lnSpc>
            </a:pPr>
            <a:r>
              <a:rPr lang="en-US" sz="9000">
                <a:solidFill>
                  <a:srgbClr val="5271FF"/>
                </a:solidFill>
                <a:latin typeface="Borel"/>
                <a:ea typeface="Borel"/>
                <a:cs typeface="Borel"/>
                <a:sym typeface="Borel"/>
              </a:rPr>
              <a:t>EnlightenedCircles</a:t>
            </a:r>
          </a:p>
        </p:txBody>
      </p:sp>
      <p:sp>
        <p:nvSpPr>
          <p:cNvPr name="TextBox 27" id="27"/>
          <p:cNvSpPr txBox="true"/>
          <p:nvPr/>
        </p:nvSpPr>
        <p:spPr>
          <a:xfrm rot="0">
            <a:off x="5526043" y="3743833"/>
            <a:ext cx="11242137" cy="2799334"/>
          </a:xfrm>
          <a:prstGeom prst="rect">
            <a:avLst/>
          </a:prstGeom>
        </p:spPr>
        <p:txBody>
          <a:bodyPr anchor="t" rtlCol="false" tIns="0" lIns="0" bIns="0" rIns="0">
            <a:spAutoFit/>
          </a:bodyPr>
          <a:lstStyle/>
          <a:p>
            <a:pPr algn="ctr">
              <a:lnSpc>
                <a:spcPts val="3637"/>
              </a:lnSpc>
            </a:pPr>
            <a:r>
              <a:rPr lang="en-US" b="true" sz="3399" u="sng">
                <a:solidFill>
                  <a:srgbClr val="646363"/>
                </a:solidFill>
                <a:latin typeface="Poppins Bold"/>
                <a:ea typeface="Poppins Bold"/>
                <a:cs typeface="Poppins Bold"/>
                <a:sym typeface="Poppins Bold"/>
              </a:rPr>
              <a:t>Presenting :</a:t>
            </a:r>
            <a:r>
              <a:rPr lang="en-US" sz="3399">
                <a:solidFill>
                  <a:srgbClr val="646363"/>
                </a:solidFill>
                <a:latin typeface="Poppins"/>
                <a:ea typeface="Poppins"/>
                <a:cs typeface="Poppins"/>
                <a:sym typeface="Poppins"/>
              </a:rPr>
              <a:t>Or Meira Balmas</a:t>
            </a:r>
            <a:r>
              <a:rPr lang="en-US" sz="3399">
                <a:solidFill>
                  <a:srgbClr val="646363"/>
                </a:solidFill>
                <a:latin typeface="Poppins"/>
                <a:ea typeface="Poppins"/>
                <a:cs typeface="Poppins"/>
                <a:sym typeface="Poppins"/>
              </a:rPr>
              <a:t> Ofir Galai </a:t>
            </a:r>
          </a:p>
          <a:p>
            <a:pPr algn="ctr">
              <a:lnSpc>
                <a:spcPts val="3637"/>
              </a:lnSpc>
            </a:pPr>
            <a:r>
              <a:rPr lang="en-US" b="true" sz="3399" u="sng">
                <a:solidFill>
                  <a:srgbClr val="646363"/>
                </a:solidFill>
                <a:latin typeface="Poppins Bold"/>
                <a:ea typeface="Poppins Bold"/>
                <a:cs typeface="Poppins Bold"/>
                <a:sym typeface="Poppins Bold"/>
              </a:rPr>
              <a:t>Supervisor</a:t>
            </a:r>
            <a:r>
              <a:rPr lang="en-US" sz="3399">
                <a:solidFill>
                  <a:srgbClr val="646363"/>
                </a:solidFill>
                <a:latin typeface="Poppins"/>
                <a:ea typeface="Poppins"/>
                <a:cs typeface="Poppins"/>
                <a:sym typeface="Poppins"/>
              </a:rPr>
              <a:t>: Dr. Anat Dahan </a:t>
            </a:r>
          </a:p>
          <a:p>
            <a:pPr algn="ctr">
              <a:lnSpc>
                <a:spcPts val="3637"/>
              </a:lnSpc>
            </a:pPr>
            <a:r>
              <a:rPr lang="en-US" sz="3399">
                <a:solidFill>
                  <a:srgbClr val="646363"/>
                </a:solidFill>
                <a:latin typeface="Poppins"/>
                <a:ea typeface="Poppins"/>
                <a:cs typeface="Poppins"/>
                <a:sym typeface="Poppins"/>
              </a:rPr>
              <a:t>24-1-D-22 Software Engineering Department </a:t>
            </a:r>
          </a:p>
          <a:p>
            <a:pPr algn="ctr">
              <a:lnSpc>
                <a:spcPts val="3637"/>
              </a:lnSpc>
            </a:pPr>
            <a:r>
              <a:rPr lang="en-US" sz="3399">
                <a:solidFill>
                  <a:srgbClr val="646363"/>
                </a:solidFill>
                <a:latin typeface="Poppins"/>
                <a:ea typeface="Poppins"/>
                <a:cs typeface="Poppins"/>
                <a:sym typeface="Poppins"/>
              </a:rPr>
              <a:t>Braude College </a:t>
            </a:r>
          </a:p>
          <a:p>
            <a:pPr algn="ctr">
              <a:lnSpc>
                <a:spcPts val="3637"/>
              </a:lnSpc>
            </a:pPr>
            <a:r>
              <a:rPr lang="en-US" sz="3399">
                <a:solidFill>
                  <a:srgbClr val="646363"/>
                </a:solidFill>
                <a:latin typeface="Poppins"/>
                <a:ea typeface="Poppins"/>
                <a:cs typeface="Poppins"/>
                <a:sym typeface="Poppins"/>
              </a:rPr>
              <a:t>Capstone Project Phase B</a:t>
            </a:r>
          </a:p>
          <a:p>
            <a:pPr algn="ctr">
              <a:lnSpc>
                <a:spcPts val="363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62991" y="724643"/>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3837123" y="3465788"/>
            <a:ext cx="11056602" cy="6578678"/>
          </a:xfrm>
          <a:custGeom>
            <a:avLst/>
            <a:gdLst/>
            <a:ahLst/>
            <a:cxnLst/>
            <a:rect r="r" b="b" t="t" l="l"/>
            <a:pathLst>
              <a:path h="6578678" w="11056602">
                <a:moveTo>
                  <a:pt x="0" y="0"/>
                </a:moveTo>
                <a:lnTo>
                  <a:pt x="11056602" y="0"/>
                </a:lnTo>
                <a:lnTo>
                  <a:pt x="11056602" y="6578678"/>
                </a:lnTo>
                <a:lnTo>
                  <a:pt x="0" y="6578678"/>
                </a:lnTo>
                <a:lnTo>
                  <a:pt x="0" y="0"/>
                </a:lnTo>
                <a:close/>
              </a:path>
            </a:pathLst>
          </a:custGeom>
          <a:blipFill>
            <a:blip r:embed="rId2"/>
            <a:stretch>
              <a:fillRect l="0" t="0" r="0" b="0"/>
            </a:stretch>
          </a:blipFill>
        </p:spPr>
      </p:sp>
      <p:sp>
        <p:nvSpPr>
          <p:cNvPr name="TextBox 12" id="12"/>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3" id="13"/>
          <p:cNvSpPr txBox="true"/>
          <p:nvPr/>
        </p:nvSpPr>
        <p:spPr>
          <a:xfrm rot="0">
            <a:off x="1028700" y="1402038"/>
            <a:ext cx="15408470" cy="1901825"/>
          </a:xfrm>
          <a:prstGeom prst="rect">
            <a:avLst/>
          </a:prstGeom>
        </p:spPr>
        <p:txBody>
          <a:bodyPr anchor="t" rtlCol="false" tIns="0" lIns="0" bIns="0" rIns="0">
            <a:spAutoFit/>
          </a:bodyPr>
          <a:lstStyle/>
          <a:p>
            <a:pPr algn="ctr" marL="0" indent="0" lvl="0">
              <a:lnSpc>
                <a:spcPts val="3774"/>
              </a:lnSpc>
            </a:pPr>
            <a:r>
              <a:rPr lang="en-US" sz="2499">
                <a:solidFill>
                  <a:srgbClr val="2B2A2A"/>
                </a:solidFill>
                <a:latin typeface="Poppins"/>
                <a:ea typeface="Poppins"/>
                <a:cs typeface="Poppins"/>
                <a:sym typeface="Poppins"/>
              </a:rPr>
              <a:t>Overall, the algorithm effectively created personalized communities based on shared interests and traits, though certain factors like geography played a lesser role compared to shared hobbies and disabilities. It is important to say that sometimes the algorithm offered users several options for a community that could suit them.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671948"/>
            <a:ext cx="16630764" cy="8674922"/>
            <a:chOff x="0" y="0"/>
            <a:chExt cx="4380119" cy="2284753"/>
          </a:xfrm>
        </p:grpSpPr>
        <p:sp>
          <p:nvSpPr>
            <p:cNvPr name="Freeform 3" id="3"/>
            <p:cNvSpPr/>
            <p:nvPr/>
          </p:nvSpPr>
          <p:spPr>
            <a:xfrm flipH="false" flipV="false" rot="0">
              <a:off x="0" y="0"/>
              <a:ext cx="4380119" cy="2284753"/>
            </a:xfrm>
            <a:custGeom>
              <a:avLst/>
              <a:gdLst/>
              <a:ahLst/>
              <a:cxnLst/>
              <a:rect r="r" b="b" t="t" l="l"/>
              <a:pathLst>
                <a:path h="2284753" w="4380119">
                  <a:moveTo>
                    <a:pt x="22810" y="0"/>
                  </a:moveTo>
                  <a:lnTo>
                    <a:pt x="4357309" y="0"/>
                  </a:lnTo>
                  <a:cubicBezTo>
                    <a:pt x="4363358" y="0"/>
                    <a:pt x="4369160" y="2403"/>
                    <a:pt x="4373438" y="6681"/>
                  </a:cubicBezTo>
                  <a:cubicBezTo>
                    <a:pt x="4377716" y="10959"/>
                    <a:pt x="4380119" y="16761"/>
                    <a:pt x="4380119" y="22810"/>
                  </a:cubicBezTo>
                  <a:lnTo>
                    <a:pt x="4380119" y="2261943"/>
                  </a:lnTo>
                  <a:cubicBezTo>
                    <a:pt x="4380119" y="2274541"/>
                    <a:pt x="4369907" y="2284753"/>
                    <a:pt x="4357309" y="2284753"/>
                  </a:cubicBezTo>
                  <a:lnTo>
                    <a:pt x="22810" y="2284753"/>
                  </a:lnTo>
                  <a:cubicBezTo>
                    <a:pt x="16761" y="2284753"/>
                    <a:pt x="10959" y="2282350"/>
                    <a:pt x="6681" y="2278072"/>
                  </a:cubicBezTo>
                  <a:cubicBezTo>
                    <a:pt x="2403" y="2273794"/>
                    <a:pt x="0" y="2267993"/>
                    <a:pt x="0" y="2261943"/>
                  </a:cubicBezTo>
                  <a:lnTo>
                    <a:pt x="0" y="22810"/>
                  </a:lnTo>
                  <a:cubicBezTo>
                    <a:pt x="0" y="16761"/>
                    <a:pt x="2403" y="10959"/>
                    <a:pt x="6681" y="6681"/>
                  </a:cubicBezTo>
                  <a:cubicBezTo>
                    <a:pt x="10959" y="2403"/>
                    <a:pt x="16761" y="0"/>
                    <a:pt x="22810" y="0"/>
                  </a:cubicBezTo>
                  <a:close/>
                </a:path>
              </a:pathLst>
            </a:custGeom>
            <a:solidFill>
              <a:srgbClr val="FFFFFF"/>
            </a:solidFill>
          </p:spPr>
        </p:sp>
        <p:sp>
          <p:nvSpPr>
            <p:cNvPr name="TextBox 4" id="4"/>
            <p:cNvSpPr txBox="true"/>
            <p:nvPr/>
          </p:nvSpPr>
          <p:spPr>
            <a:xfrm>
              <a:off x="0" y="-38100"/>
              <a:ext cx="4380119" cy="23228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29418" y="976526"/>
            <a:ext cx="18386996"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Project evaluation- user experience</a:t>
            </a:r>
          </a:p>
        </p:txBody>
      </p:sp>
      <p:sp>
        <p:nvSpPr>
          <p:cNvPr name="TextBox 12" id="12"/>
          <p:cNvSpPr txBox="true"/>
          <p:nvPr/>
        </p:nvSpPr>
        <p:spPr>
          <a:xfrm rot="0">
            <a:off x="1688938" y="2386598"/>
            <a:ext cx="15310289" cy="3859749"/>
          </a:xfrm>
          <a:prstGeom prst="rect">
            <a:avLst/>
          </a:prstGeom>
        </p:spPr>
        <p:txBody>
          <a:bodyPr anchor="t" rtlCol="false" tIns="0" lIns="0" bIns="0" rIns="0">
            <a:spAutoFit/>
          </a:bodyPr>
          <a:lstStyle/>
          <a:p>
            <a:pPr algn="ctr" marL="0" indent="0" lvl="0">
              <a:lnSpc>
                <a:spcPts val="5125"/>
              </a:lnSpc>
              <a:spcBef>
                <a:spcPct val="0"/>
              </a:spcBef>
            </a:pPr>
            <a:r>
              <a:rPr lang="en-US" sz="3661" strike="noStrike" u="none">
                <a:solidFill>
                  <a:srgbClr val="606060"/>
                </a:solidFill>
                <a:latin typeface="Suez One"/>
                <a:ea typeface="Suez One"/>
                <a:cs typeface="Suez One"/>
                <a:sym typeface="Suez One"/>
              </a:rPr>
              <a:t>In our project, we chose to utilize the System Usability Scale (SUS) questionnaire to gather feedback on our application. The SUS is a widely recognized tool for assessing the usability of a system, application, or product. It provides a quick and reliable method for evaluating the user experience, which is crucial for ensuring that our app meets the needs and expectations of its users.</a:t>
            </a:r>
          </a:p>
        </p:txBody>
      </p:sp>
      <p:sp>
        <p:nvSpPr>
          <p:cNvPr name="Freeform 13" id="13"/>
          <p:cNvSpPr/>
          <p:nvPr/>
        </p:nvSpPr>
        <p:spPr>
          <a:xfrm flipH="false" flipV="false" rot="0">
            <a:off x="15177243" y="5961533"/>
            <a:ext cx="3322701" cy="4114800"/>
          </a:xfrm>
          <a:custGeom>
            <a:avLst/>
            <a:gdLst/>
            <a:ahLst/>
            <a:cxnLst/>
            <a:rect r="r" b="b" t="t" l="l"/>
            <a:pathLst>
              <a:path h="4114800" w="3322701">
                <a:moveTo>
                  <a:pt x="0" y="0"/>
                </a:moveTo>
                <a:lnTo>
                  <a:pt x="3322701" y="0"/>
                </a:lnTo>
                <a:lnTo>
                  <a:pt x="33227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71548" y="806039"/>
            <a:ext cx="16630764" cy="8674922"/>
            <a:chOff x="0" y="0"/>
            <a:chExt cx="4380119" cy="2284753"/>
          </a:xfrm>
        </p:grpSpPr>
        <p:sp>
          <p:nvSpPr>
            <p:cNvPr name="Freeform 3" id="3"/>
            <p:cNvSpPr/>
            <p:nvPr/>
          </p:nvSpPr>
          <p:spPr>
            <a:xfrm flipH="false" flipV="false" rot="0">
              <a:off x="0" y="0"/>
              <a:ext cx="4380119" cy="2284753"/>
            </a:xfrm>
            <a:custGeom>
              <a:avLst/>
              <a:gdLst/>
              <a:ahLst/>
              <a:cxnLst/>
              <a:rect r="r" b="b" t="t" l="l"/>
              <a:pathLst>
                <a:path h="2284753" w="4380119">
                  <a:moveTo>
                    <a:pt x="22810" y="0"/>
                  </a:moveTo>
                  <a:lnTo>
                    <a:pt x="4357309" y="0"/>
                  </a:lnTo>
                  <a:cubicBezTo>
                    <a:pt x="4363358" y="0"/>
                    <a:pt x="4369160" y="2403"/>
                    <a:pt x="4373438" y="6681"/>
                  </a:cubicBezTo>
                  <a:cubicBezTo>
                    <a:pt x="4377716" y="10959"/>
                    <a:pt x="4380119" y="16761"/>
                    <a:pt x="4380119" y="22810"/>
                  </a:cubicBezTo>
                  <a:lnTo>
                    <a:pt x="4380119" y="2261943"/>
                  </a:lnTo>
                  <a:cubicBezTo>
                    <a:pt x="4380119" y="2274541"/>
                    <a:pt x="4369907" y="2284753"/>
                    <a:pt x="4357309" y="2284753"/>
                  </a:cubicBezTo>
                  <a:lnTo>
                    <a:pt x="22810" y="2284753"/>
                  </a:lnTo>
                  <a:cubicBezTo>
                    <a:pt x="16761" y="2284753"/>
                    <a:pt x="10959" y="2282350"/>
                    <a:pt x="6681" y="2278072"/>
                  </a:cubicBezTo>
                  <a:cubicBezTo>
                    <a:pt x="2403" y="2273794"/>
                    <a:pt x="0" y="2267993"/>
                    <a:pt x="0" y="2261943"/>
                  </a:cubicBezTo>
                  <a:lnTo>
                    <a:pt x="0" y="22810"/>
                  </a:lnTo>
                  <a:cubicBezTo>
                    <a:pt x="0" y="16761"/>
                    <a:pt x="2403" y="10959"/>
                    <a:pt x="6681" y="6681"/>
                  </a:cubicBezTo>
                  <a:cubicBezTo>
                    <a:pt x="10959" y="2403"/>
                    <a:pt x="16761" y="0"/>
                    <a:pt x="22810" y="0"/>
                  </a:cubicBezTo>
                  <a:close/>
                </a:path>
              </a:pathLst>
            </a:custGeom>
            <a:solidFill>
              <a:srgbClr val="FFFFFF"/>
            </a:solidFill>
          </p:spPr>
        </p:sp>
        <p:sp>
          <p:nvSpPr>
            <p:cNvPr name="TextBox 4" id="4"/>
            <p:cNvSpPr txBox="true"/>
            <p:nvPr/>
          </p:nvSpPr>
          <p:spPr>
            <a:xfrm>
              <a:off x="0" y="-38100"/>
              <a:ext cx="4380119" cy="23228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316551" y="1028700"/>
            <a:ext cx="5333057" cy="8724838"/>
          </a:xfrm>
          <a:custGeom>
            <a:avLst/>
            <a:gdLst/>
            <a:ahLst/>
            <a:cxnLst/>
            <a:rect r="r" b="b" t="t" l="l"/>
            <a:pathLst>
              <a:path h="8724838" w="5333057">
                <a:moveTo>
                  <a:pt x="0" y="0"/>
                </a:moveTo>
                <a:lnTo>
                  <a:pt x="5333058" y="0"/>
                </a:lnTo>
                <a:lnTo>
                  <a:pt x="5333058" y="8724838"/>
                </a:lnTo>
                <a:lnTo>
                  <a:pt x="0" y="8724838"/>
                </a:lnTo>
                <a:lnTo>
                  <a:pt x="0" y="0"/>
                </a:lnTo>
                <a:close/>
              </a:path>
            </a:pathLst>
          </a:custGeom>
          <a:blipFill>
            <a:blip r:embed="rId2"/>
            <a:stretch>
              <a:fillRect l="0" t="0" r="0" b="0"/>
            </a:stretch>
          </a:blipFill>
        </p:spPr>
      </p:sp>
      <p:sp>
        <p:nvSpPr>
          <p:cNvPr name="Freeform 12" id="12"/>
          <p:cNvSpPr/>
          <p:nvPr/>
        </p:nvSpPr>
        <p:spPr>
          <a:xfrm flipH="false" flipV="false" rot="0">
            <a:off x="6981745" y="1889809"/>
            <a:ext cx="4916375" cy="8143064"/>
          </a:xfrm>
          <a:custGeom>
            <a:avLst/>
            <a:gdLst/>
            <a:ahLst/>
            <a:cxnLst/>
            <a:rect r="r" b="b" t="t" l="l"/>
            <a:pathLst>
              <a:path h="8143064" w="4916375">
                <a:moveTo>
                  <a:pt x="0" y="0"/>
                </a:moveTo>
                <a:lnTo>
                  <a:pt x="4916375" y="0"/>
                </a:lnTo>
                <a:lnTo>
                  <a:pt x="4916375" y="8143065"/>
                </a:lnTo>
                <a:lnTo>
                  <a:pt x="0" y="8143065"/>
                </a:lnTo>
                <a:lnTo>
                  <a:pt x="0" y="0"/>
                </a:lnTo>
                <a:close/>
              </a:path>
            </a:pathLst>
          </a:custGeom>
          <a:blipFill>
            <a:blip r:embed="rId3"/>
            <a:stretch>
              <a:fillRect l="0" t="0" r="0" b="0"/>
            </a:stretch>
          </a:blipFill>
        </p:spPr>
      </p:sp>
      <p:sp>
        <p:nvSpPr>
          <p:cNvPr name="TextBox 13" id="13"/>
          <p:cNvSpPr txBox="true"/>
          <p:nvPr/>
        </p:nvSpPr>
        <p:spPr>
          <a:xfrm rot="0">
            <a:off x="7184170" y="515019"/>
            <a:ext cx="6540800"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S.U.S Results</a:t>
            </a:r>
          </a:p>
        </p:txBody>
      </p:sp>
      <p:sp>
        <p:nvSpPr>
          <p:cNvPr name="Freeform 14" id="14"/>
          <p:cNvSpPr/>
          <p:nvPr/>
        </p:nvSpPr>
        <p:spPr>
          <a:xfrm flipH="false" flipV="false" rot="0">
            <a:off x="12231495" y="2099138"/>
            <a:ext cx="5620362" cy="4768456"/>
          </a:xfrm>
          <a:custGeom>
            <a:avLst/>
            <a:gdLst/>
            <a:ahLst/>
            <a:cxnLst/>
            <a:rect r="r" b="b" t="t" l="l"/>
            <a:pathLst>
              <a:path h="4768456" w="5620362">
                <a:moveTo>
                  <a:pt x="0" y="0"/>
                </a:moveTo>
                <a:lnTo>
                  <a:pt x="5620362" y="0"/>
                </a:lnTo>
                <a:lnTo>
                  <a:pt x="5620362" y="4768456"/>
                </a:lnTo>
                <a:lnTo>
                  <a:pt x="0" y="4768456"/>
                </a:lnTo>
                <a:lnTo>
                  <a:pt x="0" y="0"/>
                </a:lnTo>
                <a:close/>
              </a:path>
            </a:pathLst>
          </a:custGeom>
          <a:blipFill>
            <a:blip r:embed="rId4"/>
            <a:stretch>
              <a:fillRect l="0" t="0" r="0" b="0"/>
            </a:stretch>
          </a:blipFill>
        </p:spPr>
      </p:sp>
      <p:sp>
        <p:nvSpPr>
          <p:cNvPr name="TextBox 15" id="15"/>
          <p:cNvSpPr txBox="true"/>
          <p:nvPr/>
        </p:nvSpPr>
        <p:spPr>
          <a:xfrm rot="0">
            <a:off x="12155515" y="7362894"/>
            <a:ext cx="6132485" cy="1090139"/>
          </a:xfrm>
          <a:prstGeom prst="rect">
            <a:avLst/>
          </a:prstGeom>
        </p:spPr>
        <p:txBody>
          <a:bodyPr anchor="t" rtlCol="false" tIns="0" lIns="0" bIns="0" rIns="0">
            <a:spAutoFit/>
          </a:bodyPr>
          <a:lstStyle/>
          <a:p>
            <a:pPr algn="l">
              <a:lnSpc>
                <a:spcPts val="4210"/>
              </a:lnSpc>
            </a:pPr>
            <a:r>
              <a:rPr lang="en-US" sz="3934">
                <a:solidFill>
                  <a:srgbClr val="004AAD"/>
                </a:solidFill>
                <a:latin typeface="Suez One"/>
                <a:ea typeface="Suez One"/>
                <a:cs typeface="Suez One"/>
                <a:sym typeface="Suez One"/>
              </a:rPr>
              <a:t>The average score of the </a:t>
            </a:r>
          </a:p>
          <a:p>
            <a:pPr algn="l" marL="0" indent="0" lvl="0">
              <a:lnSpc>
                <a:spcPts val="4210"/>
              </a:lnSpc>
              <a:spcBef>
                <a:spcPct val="0"/>
              </a:spcBef>
            </a:pPr>
            <a:r>
              <a:rPr lang="en-US" sz="3934">
                <a:solidFill>
                  <a:srgbClr val="004AAD"/>
                </a:solidFill>
                <a:latin typeface="Suez One"/>
                <a:ea typeface="Suez One"/>
                <a:cs typeface="Suez One"/>
                <a:sym typeface="Suez One"/>
              </a:rPr>
              <a:t>questionnaire was 87.5</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612078"/>
            <a:ext cx="16230600" cy="8242506"/>
            <a:chOff x="0" y="0"/>
            <a:chExt cx="4274726" cy="2170866"/>
          </a:xfrm>
        </p:grpSpPr>
        <p:sp>
          <p:nvSpPr>
            <p:cNvPr name="Freeform 3" id="3"/>
            <p:cNvSpPr/>
            <p:nvPr/>
          </p:nvSpPr>
          <p:spPr>
            <a:xfrm flipH="false" flipV="false" rot="0">
              <a:off x="0" y="0"/>
              <a:ext cx="4274726" cy="2170866"/>
            </a:xfrm>
            <a:custGeom>
              <a:avLst/>
              <a:gdLst/>
              <a:ahLst/>
              <a:cxnLst/>
              <a:rect r="r" b="b" t="t" l="l"/>
              <a:pathLst>
                <a:path h="2170866" w="4274726">
                  <a:moveTo>
                    <a:pt x="23373" y="0"/>
                  </a:moveTo>
                  <a:lnTo>
                    <a:pt x="4251353" y="0"/>
                  </a:lnTo>
                  <a:cubicBezTo>
                    <a:pt x="4264261" y="0"/>
                    <a:pt x="4274726" y="10464"/>
                    <a:pt x="4274726" y="23373"/>
                  </a:cubicBezTo>
                  <a:lnTo>
                    <a:pt x="4274726" y="2147493"/>
                  </a:lnTo>
                  <a:cubicBezTo>
                    <a:pt x="4274726" y="2160401"/>
                    <a:pt x="4264261" y="2170866"/>
                    <a:pt x="4251353" y="2170866"/>
                  </a:cubicBezTo>
                  <a:lnTo>
                    <a:pt x="23373" y="2170866"/>
                  </a:lnTo>
                  <a:cubicBezTo>
                    <a:pt x="10464" y="2170866"/>
                    <a:pt x="0" y="2160401"/>
                    <a:pt x="0" y="2147493"/>
                  </a:cubicBezTo>
                  <a:lnTo>
                    <a:pt x="0" y="23373"/>
                  </a:lnTo>
                  <a:cubicBezTo>
                    <a:pt x="0" y="10464"/>
                    <a:pt x="10464" y="0"/>
                    <a:pt x="23373" y="0"/>
                  </a:cubicBezTo>
                  <a:close/>
                </a:path>
              </a:pathLst>
            </a:custGeom>
            <a:solidFill>
              <a:srgbClr val="FFFFFF"/>
            </a:solidFill>
          </p:spPr>
        </p:sp>
        <p:sp>
          <p:nvSpPr>
            <p:cNvPr name="TextBox 4" id="4"/>
            <p:cNvSpPr txBox="true"/>
            <p:nvPr/>
          </p:nvSpPr>
          <p:spPr>
            <a:xfrm>
              <a:off x="0" y="-38100"/>
              <a:ext cx="4274726" cy="22089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947786" y="315737"/>
            <a:ext cx="9906449"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Project Challenges</a:t>
            </a:r>
          </a:p>
        </p:txBody>
      </p:sp>
      <p:sp>
        <p:nvSpPr>
          <p:cNvPr name="TextBox 12" id="12"/>
          <p:cNvSpPr txBox="true"/>
          <p:nvPr/>
        </p:nvSpPr>
        <p:spPr>
          <a:xfrm rot="0">
            <a:off x="2114060" y="2023209"/>
            <a:ext cx="14460043" cy="7747885"/>
          </a:xfrm>
          <a:prstGeom prst="rect">
            <a:avLst/>
          </a:prstGeom>
        </p:spPr>
        <p:txBody>
          <a:bodyPr anchor="t" rtlCol="false" tIns="0" lIns="0" bIns="0" rIns="0">
            <a:spAutoFit/>
          </a:bodyPr>
          <a:lstStyle/>
          <a:p>
            <a:pPr algn="ctr">
              <a:lnSpc>
                <a:spcPts val="4392"/>
              </a:lnSpc>
            </a:pPr>
            <a:r>
              <a:rPr lang="en-US" sz="2909">
                <a:solidFill>
                  <a:srgbClr val="2B2A2A"/>
                </a:solidFill>
                <a:latin typeface="Poppins"/>
                <a:ea typeface="Poppins"/>
                <a:cs typeface="Poppins"/>
                <a:sym typeface="Poppins"/>
              </a:rPr>
              <a:t>1. </a:t>
            </a:r>
            <a:r>
              <a:rPr lang="en-US" b="true" sz="2909" u="sng">
                <a:solidFill>
                  <a:srgbClr val="2B2A2A"/>
                </a:solidFill>
                <a:latin typeface="Poppins Bold"/>
                <a:ea typeface="Poppins Bold"/>
                <a:cs typeface="Poppins Bold"/>
                <a:sym typeface="Poppins Bold"/>
              </a:rPr>
              <a:t>Hardware Issues:</a:t>
            </a:r>
            <a:r>
              <a:rPr lang="en-US" sz="2909">
                <a:solidFill>
                  <a:srgbClr val="2B2A2A"/>
                </a:solidFill>
                <a:latin typeface="Poppins"/>
                <a:ea typeface="Poppins"/>
                <a:cs typeface="Poppins"/>
                <a:sym typeface="Poppins"/>
              </a:rPr>
              <a:t> Using Android Studio in combination with VS Code requires a lot of system resources, including RAM and processing, which can cause computers with less powerful hardware to run slowly .</a:t>
            </a:r>
          </a:p>
          <a:p>
            <a:pPr algn="ctr">
              <a:lnSpc>
                <a:spcPts val="4392"/>
              </a:lnSpc>
            </a:pPr>
          </a:p>
          <a:p>
            <a:pPr algn="ctr">
              <a:lnSpc>
                <a:spcPts val="4392"/>
              </a:lnSpc>
            </a:pPr>
            <a:r>
              <a:rPr lang="en-US" sz="2909">
                <a:solidFill>
                  <a:srgbClr val="2B2A2A"/>
                </a:solidFill>
                <a:latin typeface="Poppins"/>
                <a:ea typeface="Poppins"/>
                <a:cs typeface="Poppins"/>
                <a:sym typeface="Poppins"/>
              </a:rPr>
              <a:t>2.</a:t>
            </a:r>
            <a:r>
              <a:rPr lang="en-US" b="true" sz="2909" u="sng">
                <a:solidFill>
                  <a:srgbClr val="2B2A2A"/>
                </a:solidFill>
                <a:latin typeface="Poppins Bold"/>
                <a:ea typeface="Poppins Bold"/>
                <a:cs typeface="Poppins Bold"/>
                <a:sym typeface="Poppins Bold"/>
              </a:rPr>
              <a:t>Engineering Challenges</a:t>
            </a:r>
            <a:r>
              <a:rPr lang="en-US" sz="2909">
                <a:solidFill>
                  <a:srgbClr val="2B2A2A"/>
                </a:solidFill>
                <a:latin typeface="Poppins"/>
                <a:ea typeface="Poppins"/>
                <a:cs typeface="Poppins"/>
                <a:sym typeface="Poppins"/>
              </a:rPr>
              <a:t>: We encountered difficulties with our algorithm for community development. Implementing it proved challenging, so we decided to simplify the algorithm by reducing its complexity. </a:t>
            </a:r>
          </a:p>
          <a:p>
            <a:pPr algn="ctr">
              <a:lnSpc>
                <a:spcPts val="4392"/>
              </a:lnSpc>
            </a:pPr>
          </a:p>
          <a:p>
            <a:pPr algn="ctr" marL="0" indent="0" lvl="0">
              <a:lnSpc>
                <a:spcPts val="4392"/>
              </a:lnSpc>
            </a:pPr>
            <a:r>
              <a:rPr lang="en-US" sz="2909">
                <a:solidFill>
                  <a:srgbClr val="2B2A2A"/>
                </a:solidFill>
                <a:latin typeface="Poppins"/>
                <a:ea typeface="Poppins"/>
                <a:cs typeface="Poppins"/>
                <a:sym typeface="Poppins"/>
              </a:rPr>
              <a:t>3. </a:t>
            </a:r>
            <a:r>
              <a:rPr lang="en-US" b="true" sz="2909" u="sng">
                <a:solidFill>
                  <a:srgbClr val="2B2A2A"/>
                </a:solidFill>
                <a:latin typeface="Poppins Bold"/>
                <a:ea typeface="Poppins Bold"/>
                <a:cs typeface="Poppins Bold"/>
                <a:sym typeface="Poppins Bold"/>
              </a:rPr>
              <a:t>User Experience</a:t>
            </a:r>
            <a:r>
              <a:rPr lang="en-US" sz="2909">
                <a:solidFill>
                  <a:srgbClr val="2B2A2A"/>
                </a:solidFill>
                <a:latin typeface="Poppins"/>
                <a:ea typeface="Poppins"/>
                <a:cs typeface="Poppins"/>
                <a:sym typeface="Poppins"/>
              </a:rPr>
              <a:t>: Designing an intuitive and user-friendly interface requires careful consideration and may involve multiple iterations based on user feedback. This includes adjusting visual elements like colors and font sizes to improve accessibility and usability. We design an intuitive and user-friendly interface requires careful consideration and may involve multiple iterations based on user feedback. </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612078"/>
            <a:ext cx="16230600" cy="8242506"/>
            <a:chOff x="0" y="0"/>
            <a:chExt cx="4274726" cy="2170866"/>
          </a:xfrm>
        </p:grpSpPr>
        <p:sp>
          <p:nvSpPr>
            <p:cNvPr name="Freeform 3" id="3"/>
            <p:cNvSpPr/>
            <p:nvPr/>
          </p:nvSpPr>
          <p:spPr>
            <a:xfrm flipH="false" flipV="false" rot="0">
              <a:off x="0" y="0"/>
              <a:ext cx="4274726" cy="2170866"/>
            </a:xfrm>
            <a:custGeom>
              <a:avLst/>
              <a:gdLst/>
              <a:ahLst/>
              <a:cxnLst/>
              <a:rect r="r" b="b" t="t" l="l"/>
              <a:pathLst>
                <a:path h="2170866" w="4274726">
                  <a:moveTo>
                    <a:pt x="23373" y="0"/>
                  </a:moveTo>
                  <a:lnTo>
                    <a:pt x="4251353" y="0"/>
                  </a:lnTo>
                  <a:cubicBezTo>
                    <a:pt x="4264261" y="0"/>
                    <a:pt x="4274726" y="10464"/>
                    <a:pt x="4274726" y="23373"/>
                  </a:cubicBezTo>
                  <a:lnTo>
                    <a:pt x="4274726" y="2147493"/>
                  </a:lnTo>
                  <a:cubicBezTo>
                    <a:pt x="4274726" y="2160401"/>
                    <a:pt x="4264261" y="2170866"/>
                    <a:pt x="4251353" y="2170866"/>
                  </a:cubicBezTo>
                  <a:lnTo>
                    <a:pt x="23373" y="2170866"/>
                  </a:lnTo>
                  <a:cubicBezTo>
                    <a:pt x="10464" y="2170866"/>
                    <a:pt x="0" y="2160401"/>
                    <a:pt x="0" y="2147493"/>
                  </a:cubicBezTo>
                  <a:lnTo>
                    <a:pt x="0" y="23373"/>
                  </a:lnTo>
                  <a:cubicBezTo>
                    <a:pt x="0" y="10464"/>
                    <a:pt x="10464" y="0"/>
                    <a:pt x="23373" y="0"/>
                  </a:cubicBezTo>
                  <a:close/>
                </a:path>
              </a:pathLst>
            </a:custGeom>
            <a:solidFill>
              <a:srgbClr val="FFFFFF"/>
            </a:solidFill>
          </p:spPr>
        </p:sp>
        <p:sp>
          <p:nvSpPr>
            <p:cNvPr name="TextBox 4" id="4"/>
            <p:cNvSpPr txBox="true"/>
            <p:nvPr/>
          </p:nvSpPr>
          <p:spPr>
            <a:xfrm>
              <a:off x="0" y="-38100"/>
              <a:ext cx="4274726" cy="22089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424498" y="249310"/>
            <a:ext cx="15695646"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Implementation of technologies</a:t>
            </a:r>
          </a:p>
        </p:txBody>
      </p:sp>
      <p:sp>
        <p:nvSpPr>
          <p:cNvPr name="TextBox 12" id="12"/>
          <p:cNvSpPr txBox="true"/>
          <p:nvPr/>
        </p:nvSpPr>
        <p:spPr>
          <a:xfrm rot="0">
            <a:off x="1913978" y="1850543"/>
            <a:ext cx="14460043" cy="8004041"/>
          </a:xfrm>
          <a:prstGeom prst="rect">
            <a:avLst/>
          </a:prstGeom>
        </p:spPr>
        <p:txBody>
          <a:bodyPr anchor="t" rtlCol="false" tIns="0" lIns="0" bIns="0" rIns="0">
            <a:spAutoFit/>
          </a:bodyPr>
          <a:lstStyle/>
          <a:p>
            <a:pPr algn="ctr">
              <a:lnSpc>
                <a:spcPts val="4241"/>
              </a:lnSpc>
            </a:pPr>
            <a:r>
              <a:rPr lang="en-US" sz="2809">
                <a:solidFill>
                  <a:srgbClr val="2B2A2A"/>
                </a:solidFill>
                <a:latin typeface="Poppins"/>
                <a:ea typeface="Poppins"/>
                <a:cs typeface="Poppins"/>
                <a:sym typeface="Poppins"/>
              </a:rPr>
              <a:t>In this product we will use the Android studio for the application. Also, we will use the Flutter App and the Firebase.</a:t>
            </a:r>
          </a:p>
          <a:p>
            <a:pPr algn="ctr">
              <a:lnSpc>
                <a:spcPts val="4241"/>
              </a:lnSpc>
            </a:pPr>
          </a:p>
          <a:p>
            <a:pPr algn="ctr">
              <a:lnSpc>
                <a:spcPts val="4241"/>
              </a:lnSpc>
            </a:pPr>
            <a:r>
              <a:rPr lang="en-US" sz="2809">
                <a:solidFill>
                  <a:srgbClr val="2B2A2A"/>
                </a:solidFill>
                <a:latin typeface="Poppins"/>
                <a:ea typeface="Poppins"/>
                <a:cs typeface="Poppins"/>
                <a:sym typeface="Poppins"/>
              </a:rPr>
              <a:t>1</a:t>
            </a:r>
            <a:r>
              <a:rPr lang="en-US" b="true" sz="2809" u="sng">
                <a:solidFill>
                  <a:srgbClr val="2B2A2A"/>
                </a:solidFill>
                <a:latin typeface="Poppins Bold"/>
                <a:ea typeface="Poppins Bold"/>
                <a:cs typeface="Poppins Bold"/>
                <a:sym typeface="Poppins Bold"/>
              </a:rPr>
              <a:t>.</a:t>
            </a:r>
            <a:r>
              <a:rPr lang="en-US" b="true" sz="2809" u="sng">
                <a:solidFill>
                  <a:srgbClr val="2B2A2A"/>
                </a:solidFill>
                <a:latin typeface="Poppins Bold"/>
                <a:ea typeface="Poppins Bold"/>
                <a:cs typeface="Poppins Bold"/>
                <a:sym typeface="Poppins Bold"/>
              </a:rPr>
              <a:t>Flutter App: </a:t>
            </a:r>
            <a:r>
              <a:rPr lang="en-US" sz="2809">
                <a:solidFill>
                  <a:srgbClr val="2B2A2A"/>
                </a:solidFill>
                <a:latin typeface="Poppins"/>
                <a:ea typeface="Poppins"/>
                <a:cs typeface="Poppins"/>
                <a:sym typeface="Poppins"/>
              </a:rPr>
              <a:t>Flutter is a software development kit for open-source user interfaces created by Google. It is used to develop applications for mobile devices, web, and desktop from a single source code. It allows for the development of beautiful user interfaces, fast performance, and efficient development workflows.</a:t>
            </a:r>
          </a:p>
          <a:p>
            <a:pPr algn="ctr">
              <a:lnSpc>
                <a:spcPts val="4241"/>
              </a:lnSpc>
            </a:pPr>
          </a:p>
          <a:p>
            <a:pPr algn="ctr">
              <a:lnSpc>
                <a:spcPts val="4241"/>
              </a:lnSpc>
            </a:pPr>
            <a:r>
              <a:rPr lang="en-US" sz="2809">
                <a:solidFill>
                  <a:srgbClr val="2B2A2A"/>
                </a:solidFill>
                <a:latin typeface="Poppins"/>
                <a:ea typeface="Poppins"/>
                <a:cs typeface="Poppins"/>
                <a:sym typeface="Poppins"/>
              </a:rPr>
              <a:t>2. </a:t>
            </a:r>
            <a:r>
              <a:rPr lang="en-US" b="true" sz="2809" u="sng">
                <a:solidFill>
                  <a:srgbClr val="2B2A2A"/>
                </a:solidFill>
                <a:latin typeface="Poppins Bold"/>
                <a:ea typeface="Poppins Bold"/>
                <a:cs typeface="Poppins Bold"/>
                <a:sym typeface="Poppins Bold"/>
              </a:rPr>
              <a:t>Firebase:</a:t>
            </a:r>
            <a:r>
              <a:rPr lang="en-US" sz="2809">
                <a:solidFill>
                  <a:srgbClr val="2B2A2A"/>
                </a:solidFill>
                <a:latin typeface="Poppins"/>
                <a:ea typeface="Poppins"/>
                <a:cs typeface="Poppins"/>
                <a:sym typeface="Poppins"/>
              </a:rPr>
              <a:t> Firebase is a comprehensive platform developed by Google for the development of mobile and web applications. It offers a comprehensive set of tools and services for application development, improving application quality, and promoting its growth. It is widely used by developers and businesses due to its ease of use, scalability, and integration with other Google services.</a:t>
            </a:r>
          </a:p>
          <a:p>
            <a:pPr algn="ctr" marL="0" indent="0" lvl="0">
              <a:lnSpc>
                <a:spcPts val="424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1650553" y="-4089703"/>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473106">
            <a:off x="17027302" y="10119830"/>
            <a:ext cx="11855355" cy="8511976"/>
            <a:chOff x="0" y="0"/>
            <a:chExt cx="1079327" cy="774942"/>
          </a:xfrm>
        </p:grpSpPr>
        <p:sp>
          <p:nvSpPr>
            <p:cNvPr name="Freeform 6" id="6"/>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7" id="7"/>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138061" y="5232070"/>
            <a:ext cx="6251768" cy="4114800"/>
          </a:xfrm>
          <a:custGeom>
            <a:avLst/>
            <a:gdLst/>
            <a:ahLst/>
            <a:cxnLst/>
            <a:rect r="r" b="b" t="t" l="l"/>
            <a:pathLst>
              <a:path h="4114800" w="6251768">
                <a:moveTo>
                  <a:pt x="0" y="0"/>
                </a:moveTo>
                <a:lnTo>
                  <a:pt x="6251768" y="0"/>
                </a:lnTo>
                <a:lnTo>
                  <a:pt x="62517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630051" y="2959860"/>
            <a:ext cx="15629249" cy="1674451"/>
          </a:xfrm>
          <a:prstGeom prst="rect">
            <a:avLst/>
          </a:prstGeom>
        </p:spPr>
        <p:txBody>
          <a:bodyPr anchor="t" rtlCol="false" tIns="0" lIns="0" bIns="0" rIns="0">
            <a:spAutoFit/>
          </a:bodyPr>
          <a:lstStyle/>
          <a:p>
            <a:pPr algn="l" marL="0" indent="0" lvl="0">
              <a:lnSpc>
                <a:spcPts val="12840"/>
              </a:lnSpc>
              <a:spcBef>
                <a:spcPct val="0"/>
              </a:spcBef>
            </a:pPr>
            <a:r>
              <a:rPr lang="en-US" sz="12000">
                <a:solidFill>
                  <a:srgbClr val="004AAD"/>
                </a:solidFill>
                <a:latin typeface="Suez One"/>
                <a:ea typeface="Suez One"/>
                <a:cs typeface="Suez One"/>
                <a:sym typeface="Suez One"/>
              </a:rPr>
              <a:t>Thanks for 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1845491" y="-3460633"/>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8981DF"/>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4354556" y="8282278"/>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E9E9E9"/>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81378" y="1367635"/>
            <a:ext cx="13582675" cy="6859243"/>
            <a:chOff x="0" y="0"/>
            <a:chExt cx="3577330" cy="1806550"/>
          </a:xfrm>
        </p:grpSpPr>
        <p:sp>
          <p:nvSpPr>
            <p:cNvPr name="Freeform 9" id="9"/>
            <p:cNvSpPr/>
            <p:nvPr/>
          </p:nvSpPr>
          <p:spPr>
            <a:xfrm flipH="false" flipV="false" rot="0">
              <a:off x="0" y="0"/>
              <a:ext cx="3577330" cy="1806550"/>
            </a:xfrm>
            <a:custGeom>
              <a:avLst/>
              <a:gdLst/>
              <a:ahLst/>
              <a:cxnLst/>
              <a:rect r="r" b="b" t="t" l="l"/>
              <a:pathLst>
                <a:path h="1806550" w="3577330">
                  <a:moveTo>
                    <a:pt x="27929" y="0"/>
                  </a:moveTo>
                  <a:lnTo>
                    <a:pt x="3549401" y="0"/>
                  </a:lnTo>
                  <a:cubicBezTo>
                    <a:pt x="3564826" y="0"/>
                    <a:pt x="3577330" y="12504"/>
                    <a:pt x="3577330" y="27929"/>
                  </a:cubicBezTo>
                  <a:lnTo>
                    <a:pt x="3577330" y="1778621"/>
                  </a:lnTo>
                  <a:cubicBezTo>
                    <a:pt x="3577330" y="1794046"/>
                    <a:pt x="3564826" y="1806550"/>
                    <a:pt x="3549401" y="1806550"/>
                  </a:cubicBezTo>
                  <a:lnTo>
                    <a:pt x="27929" y="1806550"/>
                  </a:lnTo>
                  <a:cubicBezTo>
                    <a:pt x="12504" y="1806550"/>
                    <a:pt x="0" y="1794046"/>
                    <a:pt x="0" y="1778621"/>
                  </a:cubicBezTo>
                  <a:lnTo>
                    <a:pt x="0" y="27929"/>
                  </a:lnTo>
                  <a:cubicBezTo>
                    <a:pt x="0" y="12504"/>
                    <a:pt x="12504" y="0"/>
                    <a:pt x="27929" y="0"/>
                  </a:cubicBezTo>
                  <a:close/>
                </a:path>
              </a:pathLst>
            </a:custGeom>
            <a:solidFill>
              <a:srgbClr val="FFFFFF"/>
            </a:solidFill>
          </p:spPr>
        </p:sp>
        <p:sp>
          <p:nvSpPr>
            <p:cNvPr name="TextBox 10" id="10"/>
            <p:cNvSpPr txBox="true"/>
            <p:nvPr/>
          </p:nvSpPr>
          <p:spPr>
            <a:xfrm>
              <a:off x="0" y="-38100"/>
              <a:ext cx="3577330" cy="18446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70731" y="1566549"/>
            <a:ext cx="12603969" cy="6582128"/>
          </a:xfrm>
          <a:prstGeom prst="rect">
            <a:avLst/>
          </a:prstGeom>
        </p:spPr>
        <p:txBody>
          <a:bodyPr anchor="t" rtlCol="false" tIns="0" lIns="0" bIns="0" rIns="0">
            <a:spAutoFit/>
          </a:bodyPr>
          <a:lstStyle/>
          <a:p>
            <a:pPr algn="ctr">
              <a:lnSpc>
                <a:spcPts val="4725"/>
              </a:lnSpc>
              <a:spcBef>
                <a:spcPct val="0"/>
              </a:spcBef>
            </a:pPr>
            <a:r>
              <a:rPr lang="en-US" b="true" sz="3375" u="sng">
                <a:solidFill>
                  <a:srgbClr val="606060"/>
                </a:solidFill>
                <a:latin typeface="Canva Sans Bold"/>
                <a:ea typeface="Canva Sans Bold"/>
                <a:cs typeface="Canva Sans Bold"/>
                <a:sym typeface="Canva Sans Bold"/>
              </a:rPr>
              <a:t>The problem:</a:t>
            </a:r>
            <a:r>
              <a:rPr lang="en-US" b="true" sz="3375">
                <a:solidFill>
                  <a:srgbClr val="606060"/>
                </a:solidFill>
                <a:latin typeface="Canva Sans Bold"/>
                <a:ea typeface="Canva Sans Bold"/>
                <a:cs typeface="Canva Sans Bold"/>
                <a:sym typeface="Canva Sans Bold"/>
              </a:rPr>
              <a:t> </a:t>
            </a:r>
            <a:r>
              <a:rPr lang="en-US" sz="3375">
                <a:solidFill>
                  <a:srgbClr val="606060"/>
                </a:solidFill>
                <a:latin typeface="Canva Sans"/>
                <a:ea typeface="Canva Sans"/>
                <a:cs typeface="Canva Sans"/>
                <a:sym typeface="Canva Sans"/>
              </a:rPr>
              <a:t>Today, there are families across the country coping with one or more child constant attention to a child with special needs, necessary physical presence. these parents often struggle to find leisure or personal time for themselves due to the demands and needs of their child. </a:t>
            </a:r>
          </a:p>
          <a:p>
            <a:pPr algn="ctr">
              <a:lnSpc>
                <a:spcPts val="4725"/>
              </a:lnSpc>
              <a:spcBef>
                <a:spcPct val="0"/>
              </a:spcBef>
            </a:pPr>
            <a:r>
              <a:rPr lang="en-US" sz="3375">
                <a:solidFill>
                  <a:srgbClr val="606060"/>
                </a:solidFill>
                <a:latin typeface="Canva Sans"/>
                <a:ea typeface="Canva Sans"/>
                <a:cs typeface="Canva Sans"/>
                <a:sym typeface="Canva Sans"/>
              </a:rPr>
              <a:t>So, what are the existing solutions today? Social Media Groups: There are groups on different social media platforms like Facebook and WhatsApp. Support Associations: There are support associations specifically for families with children with special needs, such as “Wings of Krembo” and “Aleh.”</a:t>
            </a:r>
          </a:p>
        </p:txBody>
      </p:sp>
      <p:sp>
        <p:nvSpPr>
          <p:cNvPr name="Freeform 12" id="12"/>
          <p:cNvSpPr/>
          <p:nvPr/>
        </p:nvSpPr>
        <p:spPr>
          <a:xfrm flipH="false" flipV="false" rot="0">
            <a:off x="426630" y="7617933"/>
            <a:ext cx="2415688" cy="2434709"/>
          </a:xfrm>
          <a:custGeom>
            <a:avLst/>
            <a:gdLst/>
            <a:ahLst/>
            <a:cxnLst/>
            <a:rect r="r" b="b" t="t" l="l"/>
            <a:pathLst>
              <a:path h="2434709" w="2415688">
                <a:moveTo>
                  <a:pt x="0" y="0"/>
                </a:moveTo>
                <a:lnTo>
                  <a:pt x="2415688" y="0"/>
                </a:lnTo>
                <a:lnTo>
                  <a:pt x="2415688" y="2434709"/>
                </a:lnTo>
                <a:lnTo>
                  <a:pt x="0" y="2434709"/>
                </a:lnTo>
                <a:lnTo>
                  <a:pt x="0" y="0"/>
                </a:lnTo>
                <a:close/>
              </a:path>
            </a:pathLst>
          </a:custGeom>
          <a:blipFill>
            <a:blip r:embed="rId2"/>
            <a:stretch>
              <a:fillRect l="0" t="0" r="0" b="0"/>
            </a:stretch>
          </a:blipFill>
        </p:spPr>
      </p:sp>
      <p:sp>
        <p:nvSpPr>
          <p:cNvPr name="Freeform 13" id="13"/>
          <p:cNvSpPr/>
          <p:nvPr/>
        </p:nvSpPr>
        <p:spPr>
          <a:xfrm flipH="false" flipV="false" rot="0">
            <a:off x="13539805" y="7578581"/>
            <a:ext cx="4468290" cy="2513413"/>
          </a:xfrm>
          <a:custGeom>
            <a:avLst/>
            <a:gdLst/>
            <a:ahLst/>
            <a:cxnLst/>
            <a:rect r="r" b="b" t="t" l="l"/>
            <a:pathLst>
              <a:path h="2513413" w="4468290">
                <a:moveTo>
                  <a:pt x="0" y="0"/>
                </a:moveTo>
                <a:lnTo>
                  <a:pt x="4468291" y="0"/>
                </a:lnTo>
                <a:lnTo>
                  <a:pt x="4468291" y="2513413"/>
                </a:lnTo>
                <a:lnTo>
                  <a:pt x="0" y="2513413"/>
                </a:lnTo>
                <a:lnTo>
                  <a:pt x="0" y="0"/>
                </a:lnTo>
                <a:close/>
              </a:path>
            </a:pathLst>
          </a:custGeom>
          <a:blipFill>
            <a:blip r:embed="rId3"/>
            <a:stretch>
              <a:fillRect l="0" t="0" r="0" b="0"/>
            </a:stretch>
          </a:blipFill>
        </p:spPr>
      </p:sp>
      <p:sp>
        <p:nvSpPr>
          <p:cNvPr name="TextBox 14" id="14"/>
          <p:cNvSpPr txBox="true"/>
          <p:nvPr/>
        </p:nvSpPr>
        <p:spPr>
          <a:xfrm rot="0">
            <a:off x="2842318" y="126977"/>
            <a:ext cx="14416982" cy="1073634"/>
          </a:xfrm>
          <a:prstGeom prst="rect">
            <a:avLst/>
          </a:prstGeom>
        </p:spPr>
        <p:txBody>
          <a:bodyPr anchor="t" rtlCol="false" tIns="0" lIns="0" bIns="0" rIns="0">
            <a:spAutoFit/>
          </a:bodyPr>
          <a:lstStyle/>
          <a:p>
            <a:pPr algn="l">
              <a:lnSpc>
                <a:spcPts val="8263"/>
              </a:lnSpc>
            </a:pPr>
            <a:r>
              <a:rPr lang="en-US" sz="7722">
                <a:solidFill>
                  <a:srgbClr val="004AAD"/>
                </a:solidFill>
                <a:latin typeface="Suez One"/>
                <a:ea typeface="Suez One"/>
                <a:cs typeface="Suez One"/>
                <a:sym typeface="Suez One"/>
              </a:rPr>
              <a:t>Introduction-background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9765" y="769789"/>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654144" y="-3379782"/>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617977" y="2884515"/>
            <a:ext cx="15408470" cy="4394917"/>
          </a:xfrm>
          <a:prstGeom prst="rect">
            <a:avLst/>
          </a:prstGeom>
        </p:spPr>
        <p:txBody>
          <a:bodyPr anchor="t" rtlCol="false" tIns="0" lIns="0" bIns="0" rIns="0">
            <a:spAutoFit/>
          </a:bodyPr>
          <a:lstStyle/>
          <a:p>
            <a:pPr algn="l">
              <a:lnSpc>
                <a:spcPts val="4983"/>
              </a:lnSpc>
            </a:pPr>
            <a:r>
              <a:rPr lang="en-US" sz="3300">
                <a:solidFill>
                  <a:srgbClr val="2B2A2A"/>
                </a:solidFill>
                <a:latin typeface="Poppins"/>
                <a:ea typeface="Poppins"/>
                <a:cs typeface="Poppins"/>
                <a:sym typeface="Poppins"/>
              </a:rPr>
              <a:t>A social media platform that will help and supports this families. </a:t>
            </a:r>
          </a:p>
          <a:p>
            <a:pPr algn="l">
              <a:lnSpc>
                <a:spcPts val="4983"/>
              </a:lnSpc>
            </a:pPr>
            <a:r>
              <a:rPr lang="en-US" sz="3300">
                <a:solidFill>
                  <a:srgbClr val="2B2A2A"/>
                </a:solidFill>
                <a:latin typeface="Poppins"/>
                <a:ea typeface="Poppins"/>
                <a:cs typeface="Poppins"/>
                <a:sym typeface="Poppins"/>
              </a:rPr>
              <a:t>The network will include location-based and other features groups where users can share their needs and receive relevant responses. Our solution aims to provide a more focused and personalized approach to support families with children with special needs, allowing them to connect with others who truly understand their situation and receive timely assistance.</a:t>
            </a:r>
          </a:p>
          <a:p>
            <a:pPr algn="l" marL="0" indent="0" lvl="0">
              <a:lnSpc>
                <a:spcPts val="4983"/>
              </a:lnSpc>
            </a:pPr>
          </a:p>
        </p:txBody>
      </p:sp>
      <p:sp>
        <p:nvSpPr>
          <p:cNvPr name="Freeform 12" id="12"/>
          <p:cNvSpPr/>
          <p:nvPr/>
        </p:nvSpPr>
        <p:spPr>
          <a:xfrm flipH="false" flipV="false" rot="0">
            <a:off x="13061859" y="7022992"/>
            <a:ext cx="4705286" cy="3131154"/>
          </a:xfrm>
          <a:custGeom>
            <a:avLst/>
            <a:gdLst/>
            <a:ahLst/>
            <a:cxnLst/>
            <a:rect r="r" b="b" t="t" l="l"/>
            <a:pathLst>
              <a:path h="3131154" w="4705286">
                <a:moveTo>
                  <a:pt x="0" y="0"/>
                </a:moveTo>
                <a:lnTo>
                  <a:pt x="4705286" y="0"/>
                </a:lnTo>
                <a:lnTo>
                  <a:pt x="4705286" y="3131153"/>
                </a:lnTo>
                <a:lnTo>
                  <a:pt x="0" y="3131153"/>
                </a:lnTo>
                <a:lnTo>
                  <a:pt x="0" y="0"/>
                </a:lnTo>
                <a:close/>
              </a:path>
            </a:pathLst>
          </a:custGeom>
          <a:blipFill>
            <a:blip r:embed="rId2"/>
            <a:stretch>
              <a:fillRect l="0" t="0" r="0" b="0"/>
            </a:stretch>
          </a:blipFill>
        </p:spPr>
      </p:sp>
      <p:sp>
        <p:nvSpPr>
          <p:cNvPr name="TextBox 13" id="13"/>
          <p:cNvSpPr txBox="true"/>
          <p:nvPr/>
        </p:nvSpPr>
        <p:spPr>
          <a:xfrm rot="0">
            <a:off x="5906813" y="1331230"/>
            <a:ext cx="6474373"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6B64B8"/>
                </a:solidFill>
                <a:latin typeface="Suez One"/>
                <a:ea typeface="Suez One"/>
                <a:cs typeface="Suez One"/>
                <a:sym typeface="Suez One"/>
              </a:rPr>
              <a:t>Our Solution</a:t>
            </a:r>
          </a:p>
        </p:txBody>
      </p:sp>
      <p:sp>
        <p:nvSpPr>
          <p:cNvPr name="Freeform 14" id="14"/>
          <p:cNvSpPr/>
          <p:nvPr/>
        </p:nvSpPr>
        <p:spPr>
          <a:xfrm flipH="false" flipV="false" rot="0">
            <a:off x="608631" y="7022992"/>
            <a:ext cx="4331517" cy="2434709"/>
          </a:xfrm>
          <a:custGeom>
            <a:avLst/>
            <a:gdLst/>
            <a:ahLst/>
            <a:cxnLst/>
            <a:rect r="r" b="b" t="t" l="l"/>
            <a:pathLst>
              <a:path h="2434709" w="4331517">
                <a:moveTo>
                  <a:pt x="0" y="0"/>
                </a:moveTo>
                <a:lnTo>
                  <a:pt x="4331517" y="0"/>
                </a:lnTo>
                <a:lnTo>
                  <a:pt x="4331517" y="2434709"/>
                </a:lnTo>
                <a:lnTo>
                  <a:pt x="0" y="243470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654144" y="-3379782"/>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473106">
            <a:off x="15942323" y="9820715"/>
            <a:ext cx="11855355" cy="8511976"/>
            <a:chOff x="0" y="0"/>
            <a:chExt cx="1079327" cy="774942"/>
          </a:xfrm>
        </p:grpSpPr>
        <p:sp>
          <p:nvSpPr>
            <p:cNvPr name="Freeform 6" id="6"/>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7" id="7"/>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pic>
        <p:nvPicPr>
          <p:cNvPr name="Picture 8" id="8">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411340" y="2598512"/>
            <a:ext cx="11465319" cy="6449242"/>
          </a:xfrm>
          <a:prstGeom prst="rect">
            <a:avLst/>
          </a:prstGeom>
        </p:spPr>
      </p:pic>
      <p:sp>
        <p:nvSpPr>
          <p:cNvPr name="TextBox 9" id="9"/>
          <p:cNvSpPr txBox="true"/>
          <p:nvPr/>
        </p:nvSpPr>
        <p:spPr>
          <a:xfrm rot="0">
            <a:off x="829418" y="1123950"/>
            <a:ext cx="18490442"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Our Video showing the application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81378" y="2009765"/>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654144" y="-3379782"/>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617977" y="2685233"/>
            <a:ext cx="15408470" cy="5651357"/>
          </a:xfrm>
          <a:prstGeom prst="rect">
            <a:avLst/>
          </a:prstGeom>
        </p:spPr>
        <p:txBody>
          <a:bodyPr anchor="t" rtlCol="false" tIns="0" lIns="0" bIns="0" rIns="0">
            <a:spAutoFit/>
          </a:bodyPr>
          <a:lstStyle/>
          <a:p>
            <a:pPr algn="ctr">
              <a:lnSpc>
                <a:spcPts val="4983"/>
              </a:lnSpc>
            </a:pPr>
            <a:r>
              <a:rPr lang="en-US" sz="3300">
                <a:solidFill>
                  <a:srgbClr val="2B2A2A"/>
                </a:solidFill>
                <a:latin typeface="Poppins"/>
                <a:ea typeface="Poppins"/>
                <a:cs typeface="Poppins"/>
                <a:sym typeface="Poppins"/>
              </a:rPr>
              <a:t>In our project, we implemented the </a:t>
            </a:r>
            <a:r>
              <a:rPr lang="en-US" sz="3300" b="true">
                <a:solidFill>
                  <a:srgbClr val="2B2A2A"/>
                </a:solidFill>
                <a:latin typeface="Poppins Bold"/>
                <a:ea typeface="Poppins Bold"/>
                <a:cs typeface="Poppins Bold"/>
                <a:sym typeface="Poppins Bold"/>
              </a:rPr>
              <a:t>Louvain algorithm</a:t>
            </a:r>
            <a:r>
              <a:rPr lang="en-US" sz="3300">
                <a:solidFill>
                  <a:srgbClr val="2B2A2A"/>
                </a:solidFill>
                <a:latin typeface="Poppins"/>
                <a:ea typeface="Poppins"/>
                <a:cs typeface="Poppins"/>
                <a:sym typeface="Poppins"/>
              </a:rPr>
              <a:t> to detect communities based on a user graph, where each connection between users is weighted according to various criteria. </a:t>
            </a:r>
          </a:p>
          <a:p>
            <a:pPr algn="ctr">
              <a:lnSpc>
                <a:spcPts val="4983"/>
              </a:lnSpc>
            </a:pPr>
            <a:r>
              <a:rPr lang="en-US" sz="3300">
                <a:solidFill>
                  <a:srgbClr val="2B2A2A"/>
                </a:solidFill>
                <a:latin typeface="Poppins"/>
                <a:ea typeface="Poppins"/>
                <a:cs typeface="Poppins"/>
                <a:sym typeface="Poppins"/>
              </a:rPr>
              <a:t>We created a graph where each user is represented as a node, and the connections between users are represented by weights calculated based on geographical proximity, shared hobbies, age, pets, and disabilities. Users who share more of these characteristics are given stronger connections in the graph.</a:t>
            </a:r>
          </a:p>
          <a:p>
            <a:pPr algn="ctr" marL="0" indent="0" lvl="0">
              <a:lnSpc>
                <a:spcPts val="4983"/>
              </a:lnSpc>
            </a:pPr>
          </a:p>
        </p:txBody>
      </p:sp>
      <p:sp>
        <p:nvSpPr>
          <p:cNvPr name="Freeform 12" id="12"/>
          <p:cNvSpPr/>
          <p:nvPr/>
        </p:nvSpPr>
        <p:spPr>
          <a:xfrm flipH="false" flipV="false" rot="0">
            <a:off x="15235011" y="7315303"/>
            <a:ext cx="2697685" cy="2697685"/>
          </a:xfrm>
          <a:custGeom>
            <a:avLst/>
            <a:gdLst/>
            <a:ahLst/>
            <a:cxnLst/>
            <a:rect r="r" b="b" t="t" l="l"/>
            <a:pathLst>
              <a:path h="2697685" w="2697685">
                <a:moveTo>
                  <a:pt x="0" y="0"/>
                </a:moveTo>
                <a:lnTo>
                  <a:pt x="2697685" y="0"/>
                </a:lnTo>
                <a:lnTo>
                  <a:pt x="2697685" y="2697685"/>
                </a:lnTo>
                <a:lnTo>
                  <a:pt x="0" y="2697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17977" y="887153"/>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The algorithm behind the app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451714" y="4103795"/>
            <a:ext cx="9561712" cy="5912281"/>
          </a:xfrm>
          <a:custGeom>
            <a:avLst/>
            <a:gdLst/>
            <a:ahLst/>
            <a:cxnLst/>
            <a:rect r="r" b="b" t="t" l="l"/>
            <a:pathLst>
              <a:path h="5912281" w="9561712">
                <a:moveTo>
                  <a:pt x="0" y="0"/>
                </a:moveTo>
                <a:lnTo>
                  <a:pt x="9561712" y="0"/>
                </a:lnTo>
                <a:lnTo>
                  <a:pt x="9561712" y="5912281"/>
                </a:lnTo>
                <a:lnTo>
                  <a:pt x="0" y="5912281"/>
                </a:lnTo>
                <a:lnTo>
                  <a:pt x="0" y="0"/>
                </a:lnTo>
                <a:close/>
              </a:path>
            </a:pathLst>
          </a:custGeom>
          <a:blipFill>
            <a:blip r:embed="rId2"/>
            <a:stretch>
              <a:fillRect l="0" t="-943" r="0" b="-943"/>
            </a:stretch>
          </a:blipFill>
        </p:spPr>
      </p:sp>
      <p:sp>
        <p:nvSpPr>
          <p:cNvPr name="TextBox 12" id="12"/>
          <p:cNvSpPr txBox="true"/>
          <p:nvPr/>
        </p:nvSpPr>
        <p:spPr>
          <a:xfrm rot="0">
            <a:off x="1028700" y="315737"/>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App Testing- Simulation Results</a:t>
            </a:r>
          </a:p>
        </p:txBody>
      </p:sp>
      <p:sp>
        <p:nvSpPr>
          <p:cNvPr name="TextBox 13" id="13"/>
          <p:cNvSpPr txBox="true"/>
          <p:nvPr/>
        </p:nvSpPr>
        <p:spPr>
          <a:xfrm rot="0">
            <a:off x="2019672" y="1541837"/>
            <a:ext cx="14425795" cy="2818011"/>
          </a:xfrm>
          <a:prstGeom prst="rect">
            <a:avLst/>
          </a:prstGeom>
        </p:spPr>
        <p:txBody>
          <a:bodyPr anchor="t" rtlCol="false" tIns="0" lIns="0" bIns="0" rIns="0">
            <a:spAutoFit/>
          </a:bodyPr>
          <a:lstStyle/>
          <a:p>
            <a:pPr algn="ctr">
              <a:lnSpc>
                <a:spcPts val="3712"/>
              </a:lnSpc>
            </a:pPr>
            <a:r>
              <a:rPr lang="en-US" sz="2458">
                <a:solidFill>
                  <a:srgbClr val="2B2A2A"/>
                </a:solidFill>
                <a:latin typeface="Poppins"/>
                <a:ea typeface="Poppins"/>
                <a:cs typeface="Poppins"/>
                <a:sym typeface="Poppins"/>
              </a:rPr>
              <a:t>To test our community-building algorithm, we added several users to the application. By completing the questionnaires, different and diverse communities were suggested to each user according to their preferred match</a:t>
            </a:r>
          </a:p>
          <a:p>
            <a:pPr algn="ctr">
              <a:lnSpc>
                <a:spcPts val="3712"/>
              </a:lnSpc>
            </a:pPr>
            <a:r>
              <a:rPr lang="en-US" sz="2458">
                <a:solidFill>
                  <a:srgbClr val="2B2A2A"/>
                </a:solidFill>
                <a:latin typeface="Poppins"/>
                <a:ea typeface="Poppins"/>
                <a:cs typeface="Poppins"/>
                <a:sym typeface="Poppins"/>
              </a:rPr>
              <a:t>These are some of profiles of the features of all the users we tested in the simulation- in total we tested 15 users:</a:t>
            </a:r>
          </a:p>
          <a:p>
            <a:pPr algn="ctr" marL="0" indent="0" lvl="0">
              <a:lnSpc>
                <a:spcPts val="371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9318329" y="4902664"/>
            <a:ext cx="7529372" cy="4408996"/>
          </a:xfrm>
          <a:custGeom>
            <a:avLst/>
            <a:gdLst/>
            <a:ahLst/>
            <a:cxnLst/>
            <a:rect r="r" b="b" t="t" l="l"/>
            <a:pathLst>
              <a:path h="4408996" w="7529372">
                <a:moveTo>
                  <a:pt x="0" y="0"/>
                </a:moveTo>
                <a:lnTo>
                  <a:pt x="7529372" y="0"/>
                </a:lnTo>
                <a:lnTo>
                  <a:pt x="7529372" y="4408996"/>
                </a:lnTo>
                <a:lnTo>
                  <a:pt x="0" y="4408996"/>
                </a:lnTo>
                <a:lnTo>
                  <a:pt x="0" y="0"/>
                </a:lnTo>
                <a:close/>
              </a:path>
            </a:pathLst>
          </a:custGeom>
          <a:blipFill>
            <a:blip r:embed="rId2"/>
            <a:stretch>
              <a:fillRect l="0" t="0" r="0" b="0"/>
            </a:stretch>
          </a:blipFill>
        </p:spPr>
      </p:sp>
      <p:sp>
        <p:nvSpPr>
          <p:cNvPr name="Freeform 12" id="12"/>
          <p:cNvSpPr/>
          <p:nvPr/>
        </p:nvSpPr>
        <p:spPr>
          <a:xfrm flipH="false" flipV="false" rot="0">
            <a:off x="1089407" y="1438349"/>
            <a:ext cx="8228922" cy="5668813"/>
          </a:xfrm>
          <a:custGeom>
            <a:avLst/>
            <a:gdLst/>
            <a:ahLst/>
            <a:cxnLst/>
            <a:rect r="r" b="b" t="t" l="l"/>
            <a:pathLst>
              <a:path h="5668813" w="8228922">
                <a:moveTo>
                  <a:pt x="0" y="0"/>
                </a:moveTo>
                <a:lnTo>
                  <a:pt x="8228922" y="0"/>
                </a:lnTo>
                <a:lnTo>
                  <a:pt x="8228922" y="5668813"/>
                </a:lnTo>
                <a:lnTo>
                  <a:pt x="0" y="5668813"/>
                </a:lnTo>
                <a:lnTo>
                  <a:pt x="0" y="0"/>
                </a:lnTo>
                <a:close/>
              </a:path>
            </a:pathLst>
          </a:custGeom>
          <a:blipFill>
            <a:blip r:embed="rId3"/>
            <a:stretch>
              <a:fillRect l="0" t="0" r="0" b="0"/>
            </a:stretch>
          </a:blipFill>
        </p:spPr>
      </p:sp>
      <p:sp>
        <p:nvSpPr>
          <p:cNvPr name="TextBox 13" id="13"/>
          <p:cNvSpPr txBox="true"/>
          <p:nvPr/>
        </p:nvSpPr>
        <p:spPr>
          <a:xfrm rot="0">
            <a:off x="1028700" y="315737"/>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App Testing- Simulation Results</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2" id="12"/>
          <p:cNvSpPr txBox="true"/>
          <p:nvPr/>
        </p:nvSpPr>
        <p:spPr>
          <a:xfrm rot="0">
            <a:off x="1439765" y="1975313"/>
            <a:ext cx="15408470" cy="8268243"/>
          </a:xfrm>
          <a:prstGeom prst="rect">
            <a:avLst/>
          </a:prstGeom>
        </p:spPr>
        <p:txBody>
          <a:bodyPr anchor="t" rtlCol="false" tIns="0" lIns="0" bIns="0" rIns="0">
            <a:spAutoFit/>
          </a:bodyPr>
          <a:lstStyle/>
          <a:p>
            <a:pPr algn="ctr">
              <a:lnSpc>
                <a:spcPts val="4681"/>
              </a:lnSpc>
            </a:pPr>
            <a:r>
              <a:rPr lang="en-US" sz="3100">
                <a:solidFill>
                  <a:srgbClr val="2B2A2A"/>
                </a:solidFill>
                <a:latin typeface="Poppins"/>
                <a:ea typeface="Poppins"/>
                <a:cs typeface="Poppins"/>
                <a:sym typeface="Poppins"/>
              </a:rPr>
              <a:t>The Louvain algorithm successfully divided the 15 users into distinct communities based on multiple criteria, including geographical location, shared hobbies, disabilities, and the age of the user's child.</a:t>
            </a:r>
          </a:p>
          <a:p>
            <a:pPr algn="ctr">
              <a:lnSpc>
                <a:spcPts val="4681"/>
              </a:lnSpc>
            </a:pPr>
            <a:r>
              <a:rPr lang="en-US" sz="3100">
                <a:solidFill>
                  <a:srgbClr val="2B2A2A"/>
                </a:solidFill>
                <a:latin typeface="Poppins"/>
                <a:ea typeface="Poppins"/>
                <a:cs typeface="Poppins"/>
                <a:sym typeface="Poppins"/>
              </a:rPr>
              <a:t> </a:t>
            </a:r>
            <a:r>
              <a:rPr lang="en-US" b="true" sz="3100" u="sng">
                <a:solidFill>
                  <a:srgbClr val="2B2A2A"/>
                </a:solidFill>
                <a:latin typeface="Poppins Bold"/>
                <a:ea typeface="Poppins Bold"/>
                <a:cs typeface="Poppins Bold"/>
                <a:sym typeface="Poppins Bold"/>
              </a:rPr>
              <a:t>  1. Shared Features:</a:t>
            </a:r>
          </a:p>
          <a:p>
            <a:pPr algn="ctr">
              <a:lnSpc>
                <a:spcPts val="4681"/>
              </a:lnSpc>
            </a:pPr>
            <a:r>
              <a:rPr lang="en-US" sz="3100">
                <a:solidFill>
                  <a:srgbClr val="2B2A2A"/>
                </a:solidFill>
                <a:latin typeface="Poppins"/>
                <a:ea typeface="Poppins"/>
                <a:cs typeface="Poppins"/>
                <a:sym typeface="Poppins"/>
              </a:rPr>
              <a:t>o</a:t>
            </a:r>
            <a:r>
              <a:rPr lang="en-US" b="true" sz="3100" u="sng">
                <a:solidFill>
                  <a:srgbClr val="2B2A2A"/>
                </a:solidFill>
                <a:latin typeface="Poppins Bold"/>
                <a:ea typeface="Poppins Bold"/>
                <a:cs typeface="Poppins Bold"/>
                <a:sym typeface="Poppins Bold"/>
              </a:rPr>
              <a:t>  Hobbies and Disabilities</a:t>
            </a:r>
            <a:r>
              <a:rPr lang="en-US" sz="3100">
                <a:solidFill>
                  <a:srgbClr val="2B2A2A"/>
                </a:solidFill>
                <a:latin typeface="Poppins"/>
                <a:ea typeface="Poppins"/>
                <a:cs typeface="Poppins"/>
                <a:sym typeface="Poppins"/>
              </a:rPr>
              <a:t>: Users with similar hobbies and disabilities were often placed in the same community. For example, those with visual impairments and interests like cooking or photography were grouped together in communities such as Town Union and Social Battalion.</a:t>
            </a:r>
          </a:p>
          <a:p>
            <a:pPr algn="ctr">
              <a:lnSpc>
                <a:spcPts val="4681"/>
              </a:lnSpc>
            </a:pPr>
            <a:r>
              <a:rPr lang="en-US" sz="3100">
                <a:solidFill>
                  <a:srgbClr val="2B2A2A"/>
                </a:solidFill>
                <a:latin typeface="Poppins"/>
                <a:ea typeface="Poppins"/>
                <a:cs typeface="Poppins"/>
                <a:sym typeface="Poppins"/>
              </a:rPr>
              <a:t>o  </a:t>
            </a:r>
            <a:r>
              <a:rPr lang="en-US" b="true" sz="3100" u="sng">
                <a:solidFill>
                  <a:srgbClr val="2B2A2A"/>
                </a:solidFill>
                <a:latin typeface="Poppins Bold"/>
                <a:ea typeface="Poppins Bold"/>
                <a:cs typeface="Poppins Bold"/>
                <a:sym typeface="Poppins Bold"/>
              </a:rPr>
              <a:t>Geographical Proximity:</a:t>
            </a:r>
            <a:r>
              <a:rPr lang="en-US" sz="3100">
                <a:solidFill>
                  <a:srgbClr val="2B2A2A"/>
                </a:solidFill>
                <a:latin typeface="Poppins"/>
                <a:ea typeface="Poppins"/>
                <a:cs typeface="Poppins"/>
                <a:sym typeface="Poppins"/>
              </a:rPr>
              <a:t> Users from similar locations, like Akko, Carmiel, and Haifa, were sometimes grouped together. However, geographical proximity was not the dominant factor in community formation.</a:t>
            </a:r>
          </a:p>
          <a:p>
            <a:pPr algn="ctr">
              <a:lnSpc>
                <a:spcPts val="4681"/>
              </a:lnSpc>
            </a:pPr>
          </a:p>
          <a:p>
            <a:pPr algn="ctr">
              <a:lnSpc>
                <a:spcPts val="4681"/>
              </a:lnSpc>
            </a:pPr>
          </a:p>
          <a:p>
            <a:pPr algn="ctr" marL="0" indent="0" lvl="0">
              <a:lnSpc>
                <a:spcPts val="4681"/>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2" id="12"/>
          <p:cNvSpPr txBox="true"/>
          <p:nvPr/>
        </p:nvSpPr>
        <p:spPr>
          <a:xfrm rot="0">
            <a:off x="1439765" y="1975313"/>
            <a:ext cx="15408470" cy="8269015"/>
          </a:xfrm>
          <a:prstGeom prst="rect">
            <a:avLst/>
          </a:prstGeom>
        </p:spPr>
        <p:txBody>
          <a:bodyPr anchor="t" rtlCol="false" tIns="0" lIns="0" bIns="0" rIns="0">
            <a:spAutoFit/>
          </a:bodyPr>
          <a:lstStyle/>
          <a:p>
            <a:pPr algn="ctr">
              <a:lnSpc>
                <a:spcPts val="4681"/>
              </a:lnSpc>
            </a:pPr>
            <a:r>
              <a:rPr lang="en-US" sz="3100" u="sng">
                <a:solidFill>
                  <a:srgbClr val="2B2A2A"/>
                </a:solidFill>
                <a:latin typeface="Poppins"/>
                <a:ea typeface="Poppins"/>
                <a:cs typeface="Poppins"/>
                <a:sym typeface="Poppins"/>
              </a:rPr>
              <a:t>2. </a:t>
            </a:r>
            <a:r>
              <a:rPr lang="en-US" b="true" sz="3100" u="sng">
                <a:solidFill>
                  <a:srgbClr val="2B2A2A"/>
                </a:solidFill>
                <a:latin typeface="Poppins Bold"/>
                <a:ea typeface="Poppins Bold"/>
                <a:cs typeface="Poppins Bold"/>
                <a:sym typeface="Poppins Bold"/>
              </a:rPr>
              <a:t>Diversity in Communities:</a:t>
            </a:r>
            <a:r>
              <a:rPr lang="en-US" sz="3100">
                <a:solidFill>
                  <a:srgbClr val="2B2A2A"/>
                </a:solidFill>
                <a:latin typeface="Poppins"/>
                <a:ea typeface="Poppins"/>
                <a:cs typeface="Poppins"/>
                <a:sym typeface="Poppins"/>
              </a:rPr>
              <a:t> Some communities, such as Social Circle, had a higher concentration of users with specific shared traits like gardening and cerebral palsy, while others like Do-Gooders displayed more diversity in user characteristics, such as different disabilities or a wider range of hobbies.</a:t>
            </a:r>
          </a:p>
          <a:p>
            <a:pPr algn="ctr">
              <a:lnSpc>
                <a:spcPts val="4681"/>
              </a:lnSpc>
            </a:pPr>
          </a:p>
          <a:p>
            <a:pPr algn="ctr">
              <a:lnSpc>
                <a:spcPts val="4681"/>
              </a:lnSpc>
            </a:pPr>
            <a:r>
              <a:rPr lang="en-US" sz="3100">
                <a:solidFill>
                  <a:srgbClr val="2B2A2A"/>
                </a:solidFill>
                <a:latin typeface="Poppins"/>
                <a:ea typeface="Poppins"/>
                <a:cs typeface="Poppins"/>
                <a:sym typeface="Poppins"/>
              </a:rPr>
              <a:t>3</a:t>
            </a:r>
            <a:r>
              <a:rPr lang="en-US" sz="3100">
                <a:solidFill>
                  <a:srgbClr val="2B2A2A"/>
                </a:solidFill>
                <a:latin typeface="Poppins"/>
                <a:ea typeface="Poppins"/>
                <a:cs typeface="Poppins"/>
                <a:sym typeface="Poppins"/>
              </a:rPr>
              <a:t>.    </a:t>
            </a:r>
            <a:r>
              <a:rPr lang="en-US" b="true" sz="3100" u="sng">
                <a:solidFill>
                  <a:srgbClr val="2B2A2A"/>
                </a:solidFill>
                <a:latin typeface="Poppins Bold"/>
                <a:ea typeface="Poppins Bold"/>
                <a:cs typeface="Poppins Bold"/>
                <a:sym typeface="Poppins Bold"/>
              </a:rPr>
              <a:t>Focus on Commonalities:</a:t>
            </a:r>
            <a:r>
              <a:rPr lang="en-US" sz="3100">
                <a:solidFill>
                  <a:srgbClr val="2B2A2A"/>
                </a:solidFill>
                <a:latin typeface="Poppins"/>
                <a:ea typeface="Poppins"/>
                <a:cs typeface="Poppins"/>
                <a:sym typeface="Poppins"/>
              </a:rPr>
              <a:t> The algorithm seemed to prioritize shared hobbies and disabilities over geographic location and child’s age when determining community membership. For example, users with similar disabilities like autism spectrum disorder were grouped together even if they were from different locations.</a:t>
            </a:r>
          </a:p>
          <a:p>
            <a:pPr algn="ctr">
              <a:lnSpc>
                <a:spcPts val="4681"/>
              </a:lnSpc>
            </a:pPr>
          </a:p>
          <a:p>
            <a:pPr algn="ctr">
              <a:lnSpc>
                <a:spcPts val="4681"/>
              </a:lnSpc>
            </a:pPr>
          </a:p>
          <a:p>
            <a:pPr algn="ctr">
              <a:lnSpc>
                <a:spcPts val="4681"/>
              </a:lnSpc>
            </a:pPr>
          </a:p>
          <a:p>
            <a:pPr algn="ctr" marL="0" indent="0" lvl="0">
              <a:lnSpc>
                <a:spcPts val="46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DAGRTuNumAI</dc:identifier>
  <dcterms:modified xsi:type="dcterms:W3CDTF">2011-08-01T06:04:30Z</dcterms:modified>
  <cp:revision>1</cp:revision>
  <dc:title>EnlightenedCircles</dc:title>
</cp:coreProperties>
</file>